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86" r:id="rId19"/>
    <p:sldId id="294" r:id="rId20"/>
    <p:sldId id="29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91AF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08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838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467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785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692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154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075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589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772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301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603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586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190EC-292E-4A91-BA8B-65CCB933B19B}" type="datetimeFigureOut">
              <a:rPr lang="en-US" smtClean="0"/>
              <a:t>9/27/2015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C63EED-342A-4D30-B507-542101CE7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600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38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Why Learn Android?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Largest installation base of any operating system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Over 20,000 Android devices exist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Businesses will likely move more to device-based software (and away from PCs)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Understand the basic mechanics of coding for mobile platforms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IIL context</a:t>
            </a: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03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The Project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Implement an Android version of Oracle Permission Generator software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Uses MVP (Model View Presenter) design pattern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Business logic is already implemented and can be reused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Understand how a business application could be ported to a mobile platform</a:t>
            </a: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1498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Benefits of MVP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Clear separation between business logic and presentation of data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Easier to unit test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Simple to refactor and add additional functionality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Much easier to reuse existing code</a:t>
            </a: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76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System Architecture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056" y="1018086"/>
            <a:ext cx="7956376" cy="5667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18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Building the Model Layer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381642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C# code already contained a class </a:t>
            </a:r>
            <a:r>
              <a:rPr lang="en-US" sz="24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OraclePermissionGeneratorDataInterfaceLayer</a:t>
            </a: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(facade of Model functionality)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Required ability to support multiple users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Created a Dictionary object whose key was the user identifier, and value was an </a:t>
            </a:r>
            <a:r>
              <a:rPr lang="en-US" sz="24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OraclePermissionGeneratorDataInterfaceLayer</a:t>
            </a: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TextBox 2"/>
          <p:cNvSpPr txBox="1"/>
          <p:nvPr/>
        </p:nvSpPr>
        <p:spPr>
          <a:xfrm>
            <a:off x="539552" y="4941168"/>
            <a:ext cx="8064896" cy="6001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100" dirty="0" smtClean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100" dirty="0" smtClean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private</a:t>
            </a:r>
            <a:r>
              <a:rPr lang="en-US" sz="11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100" dirty="0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Dictionary</a:t>
            </a:r>
            <a:r>
              <a:rPr lang="en-US" sz="1100" dirty="0">
                <a:latin typeface="Courier New" panose="02070309020205020404" pitchFamily="49" charset="0"/>
                <a:cs typeface="Courier New" panose="02070309020205020404" pitchFamily="49" charset="0"/>
              </a:rPr>
              <a:t>&lt;</a:t>
            </a:r>
            <a:r>
              <a:rPr lang="en-US" sz="1100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</a:t>
            </a:r>
            <a:r>
              <a:rPr lang="en-US" sz="1100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sz="1100" dirty="0" err="1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OraclePermissionGeneratorDataInterfaceLayer</a:t>
            </a:r>
            <a:r>
              <a:rPr lang="en-US" sz="1100" dirty="0">
                <a:latin typeface="Courier New" panose="02070309020205020404" pitchFamily="49" charset="0"/>
                <a:cs typeface="Courier New" panose="02070309020205020404" pitchFamily="49" charset="0"/>
              </a:rPr>
              <a:t>&gt; </a:t>
            </a:r>
            <a:r>
              <a:rPr lang="en-US" sz="11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userDataRepository</a:t>
            </a:r>
            <a:r>
              <a:rPr lang="en-US" sz="11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;</a:t>
            </a:r>
          </a:p>
          <a:p>
            <a:endParaRPr lang="en-US" sz="11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323528" y="5661248"/>
            <a:ext cx="799288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 thread safety, no persistence</a:t>
            </a:r>
            <a:endParaRPr lang="en-US" sz="2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072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Exposing the Model Layer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‘</a:t>
            </a:r>
            <a:r>
              <a:rPr lang="en-US" sz="18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ServiceContract</a:t>
            </a:r>
            <a:r>
              <a:rPr lang="en-US" sz="18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’ and ‘</a:t>
            </a:r>
            <a:r>
              <a:rPr lang="en-US" sz="18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OperationContract</a:t>
            </a:r>
            <a:r>
              <a:rPr lang="en-US" sz="18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’ attributes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TextBox 2"/>
          <p:cNvSpPr txBox="1"/>
          <p:nvPr/>
        </p:nvSpPr>
        <p:spPr>
          <a:xfrm>
            <a:off x="323528" y="1844824"/>
            <a:ext cx="8496944" cy="132343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[</a:t>
            </a:r>
            <a:r>
              <a:rPr lang="en-US" sz="1000" dirty="0" err="1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ServiceContract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]</a:t>
            </a:r>
          </a:p>
          <a:p>
            <a:r>
              <a:rPr lang="en-US" sz="1000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public interface </a:t>
            </a:r>
            <a:r>
              <a:rPr lang="en-US" sz="1000" dirty="0" err="1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IOraclePermissionGeneratorWebServiceAPI</a:t>
            </a:r>
            <a:endParaRPr lang="en-US" sz="1000" dirty="0">
              <a:solidFill>
                <a:srgbClr val="2B91AF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{</a:t>
            </a:r>
          </a:p>
          <a:p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   [</a:t>
            </a:r>
            <a:r>
              <a:rPr lang="en-US" sz="1000" dirty="0" err="1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OperationContract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]</a:t>
            </a:r>
          </a:p>
          <a:p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sz="1000" dirty="0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0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GetDefaultObjectOwner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sz="1000" dirty="0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0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authenticationContext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sz="1000" dirty="0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0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trackingData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</a:p>
          <a:p>
            <a:endParaRPr lang="en-US" sz="10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   [</a:t>
            </a:r>
            <a:r>
              <a:rPr lang="en-US" sz="1000" dirty="0" err="1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OperationContract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]</a:t>
            </a:r>
          </a:p>
          <a:p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sz="1000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void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0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SetDefaultObjectOwner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sz="1000" dirty="0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0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defaultObjectOwner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sz="1000" dirty="0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0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authenticationContext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sz="1000" dirty="0">
                <a:solidFill>
                  <a:srgbClr val="2B91A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0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trackingData</a:t>
            </a:r>
            <a:r>
              <a:rPr lang="en-US" sz="1000" dirty="0"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323528" y="3356992"/>
            <a:ext cx="7992888" cy="3384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Container classes must specify the ‘</a:t>
            </a:r>
            <a:r>
              <a:rPr lang="en-US" sz="18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DataContract</a:t>
            </a:r>
            <a:r>
              <a:rPr lang="en-US" sz="18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’ and ‘</a:t>
            </a:r>
            <a:r>
              <a:rPr lang="en-US" sz="18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DataMember</a:t>
            </a:r>
            <a:r>
              <a:rPr lang="en-US" sz="18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’ attributes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Using the </a:t>
            </a:r>
            <a:r>
              <a:rPr lang="en-US" sz="18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ServiceHost</a:t>
            </a:r>
            <a:r>
              <a:rPr lang="en-US" sz="18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class to run the Web Service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Defaults to exposing via SOAP protocol, but supports REST and others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 this project, use SOAP as protocol, but JSON for serialization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818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- Language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Language looks and works exactly like Java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Runs on Google ‘</a:t>
            </a:r>
            <a:r>
              <a:rPr lang="en-US" sz="24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Dalvik</a:t>
            </a: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’ VM, not Oracle VM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Some parts of standard Java class library are not included (e.g. </a:t>
            </a:r>
            <a:r>
              <a:rPr lang="en-US" sz="24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java.x</a:t>
            </a: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namespace)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C/C++ possible via Android NDK, C# possible via </a:t>
            </a:r>
            <a:r>
              <a:rPr lang="en-US" sz="24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Xamarin</a:t>
            </a: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704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Development Environment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Previously Eclipse was the recommended platform using ADT (Android Development Tools) plug-in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Recently Google have released Android Studio, and are encouraging migration to that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Started project more than one year ago, and hence developed using Eclipse</a:t>
            </a: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8892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Emulator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Android application must be run on real device or emulator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Emulator comes with the Android Development Tools package, and includes multiple emulated devices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976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Project Setup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200000"/>
              </a:lnSpc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Project in Eclipse is similar to standard Java project with some additions…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Android libraries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Generated Java code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‘res’ folder – binary resources and application XML settings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‘</a:t>
            </a:r>
            <a:r>
              <a:rPr lang="en-US" sz="20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AndroidManifest</a:t>
            </a: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’ file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966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Terminology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200000"/>
              </a:lnSpc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Android vs MVP vs Windows Forms terminology</a:t>
            </a:r>
            <a:endParaRPr lang="en-US" sz="2000" dirty="0" smtClean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8136232"/>
              </p:ext>
            </p:extLst>
          </p:nvPr>
        </p:nvGraphicFramePr>
        <p:xfrm>
          <a:off x="755576" y="2132856"/>
          <a:ext cx="7344816" cy="148336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542436"/>
                <a:gridCol w="2401190"/>
                <a:gridCol w="240119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smtClean="0"/>
                        <a:t>Windows Forms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 smtClean="0"/>
                        <a:t>Android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 smtClean="0"/>
                        <a:t>MVP</a:t>
                      </a:r>
                      <a:endParaRPr lang="en-US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Form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Activity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View?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Control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View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View?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Service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Model?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49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Activity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Activity is a class in Android which represents a single screen in an application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Android definition – ‘A single focused thing the user can do’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Derive from Activity class to create your own Activities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Activity life-cycle</a:t>
            </a: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59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Service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3068960"/>
            <a:ext cx="7992888" cy="32403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‘Started’ service vs ‘Bound’ service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MVP context, a bound service can be used to provide the Model layer of the application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 smtClean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467544" y="1124744"/>
            <a:ext cx="7992888" cy="194421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Consolas" panose="020B0609020204030204" pitchFamily="49" charset="0"/>
                <a:ea typeface="Segoe UI" panose="020B0502040204020203" pitchFamily="34" charset="0"/>
                <a:cs typeface="Consolas" panose="020B0609020204030204" pitchFamily="49" charset="0"/>
              </a:rPr>
              <a:t>“A Service is an application component that can perform long-running operations in the background and does not provide a user </a:t>
            </a:r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nsolas" panose="020B0609020204030204" pitchFamily="49" charset="0"/>
                <a:ea typeface="Segoe UI" panose="020B0502040204020203" pitchFamily="34" charset="0"/>
                <a:cs typeface="Consolas" panose="020B0609020204030204" pitchFamily="49" charset="0"/>
              </a:rPr>
              <a:t>interface”</a:t>
            </a:r>
          </a:p>
          <a:p>
            <a:pPr algn="l"/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Consolas" panose="020B0609020204030204" pitchFamily="49" charset="0"/>
              <a:ea typeface="Segoe UI" panose="020B0502040204020203" pitchFamily="34" charset="0"/>
              <a:cs typeface="Consolas" panose="020B0609020204030204" pitchFamily="49" charset="0"/>
            </a:endParaRPr>
          </a:p>
          <a:p>
            <a:pPr algn="l"/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nsolas" panose="020B0609020204030204" pitchFamily="49" charset="0"/>
                <a:ea typeface="Segoe UI" panose="020B0502040204020203" pitchFamily="34" charset="0"/>
                <a:cs typeface="Consolas" panose="020B0609020204030204" pitchFamily="49" charset="0"/>
              </a:rPr>
              <a:t>“A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Consolas" panose="020B0609020204030204" pitchFamily="49" charset="0"/>
                <a:ea typeface="Segoe UI" panose="020B0502040204020203" pitchFamily="34" charset="0"/>
                <a:cs typeface="Consolas" panose="020B0609020204030204" pitchFamily="49" charset="0"/>
              </a:rPr>
              <a:t>Service is an application component representing either an application's desire to perform a longer-running operation while not interacting with the user or to supply functionality for other applications to </a:t>
            </a:r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nsolas" panose="020B0609020204030204" pitchFamily="49" charset="0"/>
                <a:ea typeface="Segoe UI" panose="020B0502040204020203" pitchFamily="34" charset="0"/>
                <a:cs typeface="Consolas" panose="020B0609020204030204" pitchFamily="49" charset="0"/>
              </a:rPr>
              <a:t>use”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Consolas" panose="020B0609020204030204" pitchFamily="49" charset="0"/>
              <a:ea typeface="Segoe UI" panose="020B0502040204020203" pitchFamily="34" charset="0"/>
              <a:cs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760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Views / </a:t>
            </a:r>
            <a:r>
              <a:rPr lang="en-US" sz="3600" dirty="0" err="1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ViewGroups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Components that allow you to display and interact with data (text, images, </a:t>
            </a:r>
            <a:r>
              <a:rPr lang="en-US" sz="24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etc</a:t>
            </a: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…) in an Activity…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TextView</a:t>
            </a:r>
            <a:endParaRPr lang="en-US" sz="2000" dirty="0" smtClean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ListView</a:t>
            </a:r>
            <a:endParaRPr lang="en-US" sz="2000" dirty="0" smtClean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EditText</a:t>
            </a:r>
            <a:endParaRPr lang="en-US" sz="2000" dirty="0" smtClean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Spinner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Button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Many subclasses of View included in Android API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ViewGroups</a:t>
            </a: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allow collection and arrangement of other views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LinearLayout</a:t>
            </a:r>
            <a:endParaRPr lang="en-US" sz="2000" dirty="0" smtClean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RelativeLayout</a:t>
            </a:r>
            <a:endParaRPr lang="en-US" sz="2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584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‘R’ class and XML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‘R’ class is generated by compiler, and used to provide a reference between items defined in XML (e.g. layouts, views), and Java code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Essentially a list of constant definitions</a:t>
            </a: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‘res’ folder in project contains XML definitions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Layouts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Menus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Strings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Dimensions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Colors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Styles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 smtClean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39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Intents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39200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23528" y="1196752"/>
            <a:ext cx="7992888" cy="900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Naming is somewhat generic…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467544" y="2096852"/>
            <a:ext cx="7992888" cy="9721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nsolas" panose="020B0609020204030204" pitchFamily="49" charset="0"/>
                <a:ea typeface="Segoe UI" panose="020B0502040204020203" pitchFamily="34" charset="0"/>
                <a:cs typeface="Consolas" panose="020B0609020204030204" pitchFamily="49" charset="0"/>
              </a:rPr>
              <a:t>“An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Consolas" panose="020B0609020204030204" pitchFamily="49" charset="0"/>
                <a:ea typeface="Segoe UI" panose="020B0502040204020203" pitchFamily="34" charset="0"/>
                <a:cs typeface="Consolas" panose="020B0609020204030204" pitchFamily="49" charset="0"/>
              </a:rPr>
              <a:t>intent is an abstract description of an operation to be </a:t>
            </a:r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nsolas" panose="020B0609020204030204" pitchFamily="49" charset="0"/>
                <a:ea typeface="Segoe UI" panose="020B0502040204020203" pitchFamily="34" charset="0"/>
                <a:cs typeface="Consolas" panose="020B0609020204030204" pitchFamily="49" charset="0"/>
              </a:rPr>
              <a:t>performed”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Consolas" panose="020B0609020204030204" pitchFamily="49" charset="0"/>
              <a:ea typeface="Segoe UI" panose="020B0502040204020203" pitchFamily="34" charset="0"/>
              <a:cs typeface="Consolas" panose="020B0609020204030204" pitchFamily="49" charset="0"/>
            </a:endParaRPr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323528" y="2852936"/>
            <a:ext cx="7992888" cy="3672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Has many uses, but used in this context to…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Start / show other Activities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Start Services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Send data to other applications (permission scripts)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708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Unit Testing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Android tests based around JUnit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Mock frameworks like </a:t>
            </a:r>
            <a:r>
              <a:rPr lang="en-US" sz="2900" dirty="0" err="1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Mockito</a:t>
            </a: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can be used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Recently switched to JUnit 4, but earlier versions of the Development Tools use JUnit 3 (has some minor differences)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Earlier Android unit testing received quite a lot of criticism (may have improved in later versions and in Android Studio)…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3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lot of dependency on Android OS and core components which can be difficult to mock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3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Creation of classes ‘hidden’ by Android (Activities, Services)</a:t>
            </a:r>
          </a:p>
          <a:p>
            <a:pPr marL="80010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3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Tests on the emulator – much slower than standard Java unit tests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 smtClean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149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Android Basics – Difficulties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Context class – is a parent class of Activity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Required as a parameter for many fundamental method calls (e.g. starting Intents)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 Activity is considered to be the ‘View’ part of MVP it should not be referenced/used by the Model… however sometimes this cannot be avoided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Was particularly problematic where there were dependencies on Android OS (saving data, sending to other applications, getting location data)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 smtClean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7470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8640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bg1">
                    <a:lumMod val="95000"/>
                  </a:schemeClr>
                </a:solidFill>
                <a:latin typeface="Segoe UI Light" panose="020B0502040204020203" pitchFamily="34" charset="0"/>
              </a:rPr>
              <a:t>Next Session</a:t>
            </a:r>
            <a:endParaRPr lang="en-US" sz="3600" dirty="0">
              <a:solidFill>
                <a:schemeClr val="bg1">
                  <a:lumMod val="95000"/>
                </a:schemeClr>
              </a:solidFill>
              <a:latin typeface="Segoe UI Light" panose="020B0502040204020203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23528" y="908720"/>
            <a:ext cx="8352928" cy="0"/>
          </a:xfrm>
          <a:prstGeom prst="line">
            <a:avLst/>
          </a:prstGeom>
          <a:ln cmpd="sng"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/>
          <p:cNvSpPr txBox="1">
            <a:spLocks/>
          </p:cNvSpPr>
          <p:nvPr/>
        </p:nvSpPr>
        <p:spPr>
          <a:xfrm>
            <a:off x="339200" y="1196752"/>
            <a:ext cx="7992888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MVP implementation in detail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Details of Android components and classes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Interaction with .NET / WCF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Implementing an application screen end-to-end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900" dirty="0" smtClean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Collecting user behavior data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 smtClean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669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667</TotalTime>
  <Words>944</Words>
  <Application>Microsoft Office PowerPoint</Application>
  <PresentationFormat>On-screen Show (4:3)</PresentationFormat>
  <Paragraphs>128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Why Learn Android?</vt:lpstr>
      <vt:lpstr>The Project</vt:lpstr>
      <vt:lpstr>Benefits of MVP</vt:lpstr>
      <vt:lpstr>System Architecture</vt:lpstr>
      <vt:lpstr>Building the Model Layer</vt:lpstr>
      <vt:lpstr>Exposing the Model Layer</vt:lpstr>
      <vt:lpstr>Android Basics - Language</vt:lpstr>
      <vt:lpstr>Android Basics – Development Environment</vt:lpstr>
      <vt:lpstr>Android Basics – Emulator</vt:lpstr>
      <vt:lpstr>Android Basics – Project Setup</vt:lpstr>
      <vt:lpstr>Android Basics – Terminology</vt:lpstr>
      <vt:lpstr>Android Basics – Activity</vt:lpstr>
      <vt:lpstr>Android Basics – Service</vt:lpstr>
      <vt:lpstr>Android Basics – Views / ViewGroups</vt:lpstr>
      <vt:lpstr>Android Basics – ‘R’ class and XML</vt:lpstr>
      <vt:lpstr>Android Basics – Intents</vt:lpstr>
      <vt:lpstr>Android Basics – Unit Testing</vt:lpstr>
      <vt:lpstr>Android Basics – Difficulties</vt:lpstr>
      <vt:lpstr>Next Session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INGLIFEUSER</dc:creator>
  <cp:lastModifiedBy>ACMSUser</cp:lastModifiedBy>
  <cp:revision>48</cp:revision>
  <dcterms:created xsi:type="dcterms:W3CDTF">2015-03-15T01:41:46Z</dcterms:created>
  <dcterms:modified xsi:type="dcterms:W3CDTF">2015-09-27T04:31:37Z</dcterms:modified>
</cp:coreProperties>
</file>